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jpg>
</file>

<file path=ppt/media/image14.jpg>
</file>

<file path=ppt/media/image15.jpg>
</file>

<file path=ppt/media/image16.jp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13dad8a2a8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13dad8a2a8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4c0bab8d2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4c0bab8d2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3b482f4b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3b482f4b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13dad8a2a8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13dad8a2a8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13dad8a2a8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13dad8a2a8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13dad8a2a8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13dad8a2a8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13dad8a2a8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13dad8a2a8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13dad8a2a8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13dad8a2a8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13dad8a2a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13dad8a2a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13dad8a2a8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13dad8a2a8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13dad8a2a8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13dad8a2a8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4c917d77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4c917d77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13dad8a2a8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13dad8a2a8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4bdd8859e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4bdd8859e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4c0bab8d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4c0bab8d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jp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jpg"/><Relationship Id="rId4" Type="http://schemas.openxmlformats.org/officeDocument/2006/relationships/image" Target="../media/image1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jpg"/><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Hover Squad</a:t>
            </a:r>
            <a:endParaRPr/>
          </a:p>
          <a:p>
            <a:pPr indent="0" lvl="0" marL="0" rtl="0" algn="l">
              <a:spcBef>
                <a:spcPts val="0"/>
              </a:spcBef>
              <a:spcAft>
                <a:spcPts val="0"/>
              </a:spcAft>
              <a:buNone/>
            </a:pPr>
            <a:r>
              <a:rPr lang="en" sz="2400"/>
              <a:t>Ai </a:t>
            </a:r>
            <a:r>
              <a:rPr lang="en" sz="2400"/>
              <a:t>Assisted</a:t>
            </a:r>
            <a:r>
              <a:rPr lang="en" sz="2400"/>
              <a:t> Farming Drone</a:t>
            </a:r>
            <a:endParaRPr sz="2400"/>
          </a:p>
        </p:txBody>
      </p:sp>
      <p:sp>
        <p:nvSpPr>
          <p:cNvPr id="135" name="Google Shape;135;p13"/>
          <p:cNvSpPr txBox="1"/>
          <p:nvPr>
            <p:ph idx="1" type="subTitle"/>
          </p:nvPr>
        </p:nvSpPr>
        <p:spPr>
          <a:xfrm>
            <a:off x="4987325" y="3821250"/>
            <a:ext cx="3567300" cy="702600"/>
          </a:xfrm>
          <a:prstGeom prst="rect">
            <a:avLst/>
          </a:prstGeom>
          <a:noFill/>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453"/>
              <a:t>Group 42</a:t>
            </a:r>
            <a:endParaRPr sz="1453"/>
          </a:p>
          <a:p>
            <a:pPr indent="0" lvl="0" marL="0" rtl="0" algn="l">
              <a:spcBef>
                <a:spcPts val="0"/>
              </a:spcBef>
              <a:spcAft>
                <a:spcPts val="0"/>
              </a:spcAft>
              <a:buNone/>
            </a:pPr>
            <a:r>
              <a:rPr lang="en" sz="1016"/>
              <a:t>Cade Smeller, He Yingrui, Xu Siyi, Leia Dalcomune, Kuilin Shen, Matthew Shamray</a:t>
            </a:r>
            <a:endParaRPr sz="1016"/>
          </a:p>
        </p:txBody>
      </p:sp>
      <p:pic>
        <p:nvPicPr>
          <p:cNvPr id="136" name="Google Shape;136;p13"/>
          <p:cNvPicPr preferRelativeResize="0"/>
          <p:nvPr/>
        </p:nvPicPr>
        <p:blipFill>
          <a:blip r:embed="rId3">
            <a:alphaModFix/>
          </a:blip>
          <a:stretch>
            <a:fillRect/>
          </a:stretch>
        </p:blipFill>
        <p:spPr>
          <a:xfrm>
            <a:off x="767375" y="3753450"/>
            <a:ext cx="2095500" cy="838200"/>
          </a:xfrm>
          <a:prstGeom prst="rect">
            <a:avLst/>
          </a:prstGeom>
          <a:noFill/>
          <a:ln>
            <a:noFill/>
          </a:ln>
        </p:spPr>
      </p:pic>
      <p:sp>
        <p:nvSpPr>
          <p:cNvPr id="137" name="Google Shape;137;p13"/>
          <p:cNvSpPr txBox="1"/>
          <p:nvPr/>
        </p:nvSpPr>
        <p:spPr>
          <a:xfrm>
            <a:off x="735425" y="3414750"/>
            <a:ext cx="2095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ato"/>
                <a:ea typeface="Lato"/>
                <a:cs typeface="Lato"/>
                <a:sym typeface="Lato"/>
              </a:rPr>
              <a:t>In partnership with </a:t>
            </a:r>
            <a:endParaRPr sz="10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Design Solutions and Choices</a:t>
            </a:r>
            <a:endParaRPr/>
          </a:p>
        </p:txBody>
      </p:sp>
      <p:sp>
        <p:nvSpPr>
          <p:cNvPr id="206" name="Google Shape;206;p22"/>
          <p:cNvSpPr txBox="1"/>
          <p:nvPr>
            <p:ph idx="1" type="body"/>
          </p:nvPr>
        </p:nvSpPr>
        <p:spPr>
          <a:xfrm>
            <a:off x="1297500" y="1402500"/>
            <a:ext cx="70389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Monitoring and Reporting:</a:t>
            </a:r>
            <a:endParaRPr/>
          </a:p>
          <a:p>
            <a:pPr indent="-311150" lvl="0" marL="457200" rtl="0" algn="l">
              <a:spcBef>
                <a:spcPts val="1200"/>
              </a:spcBef>
              <a:spcAft>
                <a:spcPts val="0"/>
              </a:spcAft>
              <a:buSzPts val="1300"/>
              <a:buChar char="●"/>
            </a:pPr>
            <a:r>
              <a:rPr lang="en"/>
              <a:t>After the drone completes its flight or round of the fields, it will upload the data to a cloud server for further analysis and report generation.</a:t>
            </a:r>
            <a:endParaRPr/>
          </a:p>
          <a:p>
            <a:pPr indent="-311150" lvl="0" marL="457200" rtl="0" algn="l">
              <a:spcBef>
                <a:spcPts val="0"/>
              </a:spcBef>
              <a:spcAft>
                <a:spcPts val="0"/>
              </a:spcAft>
              <a:buSzPts val="1300"/>
              <a:buChar char="●"/>
            </a:pPr>
            <a:r>
              <a:rPr lang="en"/>
              <a:t>A user interface (UI) will then display the pest and disease distribution across the farmland, highlighting areas that require attention on a web/ mobile app. </a:t>
            </a:r>
            <a:endParaRPr/>
          </a:p>
          <a:p>
            <a:pPr indent="0" lvl="0" marL="0" rtl="0" algn="l">
              <a:spcBef>
                <a:spcPts val="1200"/>
              </a:spcBef>
              <a:spcAft>
                <a:spcPts val="0"/>
              </a:spcAft>
              <a:buNone/>
            </a:pPr>
            <a:r>
              <a:rPr lang="en"/>
              <a:t>Development and Testing:</a:t>
            </a:r>
            <a:endParaRPr/>
          </a:p>
          <a:p>
            <a:pPr indent="-311150" lvl="0" marL="457200" rtl="0" algn="l">
              <a:spcBef>
                <a:spcPts val="1200"/>
              </a:spcBef>
              <a:spcAft>
                <a:spcPts val="0"/>
              </a:spcAft>
              <a:buSzPts val="1300"/>
              <a:buChar char="●"/>
            </a:pPr>
            <a:r>
              <a:rPr lang="en"/>
              <a:t>Prototype Development: We started by building the prototype camera assembly to test its </a:t>
            </a:r>
            <a:r>
              <a:rPr lang="en"/>
              <a:t>functionality</a:t>
            </a:r>
            <a:r>
              <a:rPr lang="en"/>
              <a:t> and start to test it on the trained data. </a:t>
            </a:r>
            <a:endParaRPr/>
          </a:p>
          <a:p>
            <a:pPr indent="-311150" lvl="0" marL="457200" rtl="0" algn="l">
              <a:spcBef>
                <a:spcPts val="0"/>
              </a:spcBef>
              <a:spcAft>
                <a:spcPts val="0"/>
              </a:spcAft>
              <a:buSzPts val="1300"/>
              <a:buChar char="●"/>
            </a:pPr>
            <a:r>
              <a:rPr lang="en"/>
              <a:t>Field Testing: We will then conduct field trials to evaluate pest detection accuracy and in real agricultural environments. Finally we will find another companies drone to put our assembly on to test it all together.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23"/>
          <p:cNvPicPr preferRelativeResize="0"/>
          <p:nvPr/>
        </p:nvPicPr>
        <p:blipFill>
          <a:blip r:embed="rId3">
            <a:alphaModFix/>
          </a:blip>
          <a:stretch>
            <a:fillRect/>
          </a:stretch>
        </p:blipFill>
        <p:spPr>
          <a:xfrm>
            <a:off x="630475" y="638026"/>
            <a:ext cx="7883051" cy="38674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Vibration System</a:t>
            </a:r>
            <a:endParaRPr/>
          </a:p>
        </p:txBody>
      </p:sp>
      <p:sp>
        <p:nvSpPr>
          <p:cNvPr id="217" name="Google Shape;217;p24"/>
          <p:cNvSpPr txBox="1"/>
          <p:nvPr>
            <p:ph idx="1" type="body"/>
          </p:nvPr>
        </p:nvSpPr>
        <p:spPr>
          <a:xfrm>
            <a:off x="496475" y="1427025"/>
            <a:ext cx="7950900" cy="557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t>To connect our camera on a tractor in the field, we designed a vibration system. We plan to assemble it on the front cover of the tractor.</a:t>
            </a:r>
            <a:endParaRPr/>
          </a:p>
        </p:txBody>
      </p:sp>
      <p:pic>
        <p:nvPicPr>
          <p:cNvPr id="218" name="Google Shape;218;p24"/>
          <p:cNvPicPr preferRelativeResize="0"/>
          <p:nvPr/>
        </p:nvPicPr>
        <p:blipFill>
          <a:blip r:embed="rId3">
            <a:alphaModFix/>
          </a:blip>
          <a:stretch>
            <a:fillRect/>
          </a:stretch>
        </p:blipFill>
        <p:spPr>
          <a:xfrm>
            <a:off x="524825" y="1941975"/>
            <a:ext cx="2140931" cy="2854574"/>
          </a:xfrm>
          <a:prstGeom prst="rect">
            <a:avLst/>
          </a:prstGeom>
          <a:noFill/>
          <a:ln>
            <a:noFill/>
          </a:ln>
        </p:spPr>
      </p:pic>
      <p:pic>
        <p:nvPicPr>
          <p:cNvPr id="219" name="Google Shape;219;p24"/>
          <p:cNvPicPr preferRelativeResize="0"/>
          <p:nvPr/>
        </p:nvPicPr>
        <p:blipFill rotWithShape="1">
          <a:blip r:embed="rId4">
            <a:alphaModFix/>
          </a:blip>
          <a:srcRect b="9178" l="3766" r="4808" t="13036"/>
          <a:stretch/>
        </p:blipFill>
        <p:spPr>
          <a:xfrm>
            <a:off x="2769700" y="1941975"/>
            <a:ext cx="3089422" cy="2854575"/>
          </a:xfrm>
          <a:prstGeom prst="rect">
            <a:avLst/>
          </a:prstGeom>
          <a:noFill/>
          <a:ln>
            <a:noFill/>
          </a:ln>
        </p:spPr>
      </p:pic>
      <p:sp>
        <p:nvSpPr>
          <p:cNvPr id="220" name="Google Shape;220;p24"/>
          <p:cNvSpPr txBox="1"/>
          <p:nvPr>
            <p:ph idx="1" type="body"/>
          </p:nvPr>
        </p:nvSpPr>
        <p:spPr>
          <a:xfrm>
            <a:off x="6016000" y="1941850"/>
            <a:ext cx="2782800" cy="2854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Four shock mounts and four spring-damper system to form the vibration system. </a:t>
            </a:r>
            <a:endParaRPr/>
          </a:p>
          <a:p>
            <a:pPr indent="-311150" lvl="0" marL="457200" rtl="0" algn="l">
              <a:spcBef>
                <a:spcPts val="0"/>
              </a:spcBef>
              <a:spcAft>
                <a:spcPts val="0"/>
              </a:spcAft>
              <a:buSzPts val="1300"/>
              <a:buChar char="●"/>
            </a:pPr>
            <a:r>
              <a:rPr lang="en"/>
              <a:t>Base plate and tractor connect with a shock mount in each </a:t>
            </a:r>
            <a:r>
              <a:rPr lang="en"/>
              <a:t>corner. </a:t>
            </a:r>
            <a:endParaRPr/>
          </a:p>
          <a:p>
            <a:pPr indent="-298450" lvl="1" marL="914400" rtl="0" algn="l">
              <a:spcBef>
                <a:spcPts val="0"/>
              </a:spcBef>
              <a:spcAft>
                <a:spcPts val="0"/>
              </a:spcAft>
              <a:buSzPts val="1100"/>
              <a:buChar char="○"/>
            </a:pPr>
            <a:r>
              <a:rPr lang="en"/>
              <a:t>The base plate and the camera box connect with a spring-damper system. </a:t>
            </a:r>
            <a:endParaRPr/>
          </a:p>
          <a:p>
            <a:pPr indent="-311150" lvl="0" marL="457200" rtl="0" algn="l">
              <a:spcBef>
                <a:spcPts val="0"/>
              </a:spcBef>
              <a:spcAft>
                <a:spcPts val="0"/>
              </a:spcAft>
              <a:buSzPts val="1300"/>
              <a:buChar char="●"/>
            </a:pPr>
            <a:r>
              <a:rPr lang="en"/>
              <a:t>Vibration is reduced when getting data on the tractor.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Design Standards</a:t>
            </a:r>
            <a:endParaRPr/>
          </a:p>
        </p:txBody>
      </p:sp>
      <p:sp>
        <p:nvSpPr>
          <p:cNvPr id="226" name="Google Shape;226;p25"/>
          <p:cNvSpPr txBox="1"/>
          <p:nvPr>
            <p:ph idx="1" type="body"/>
          </p:nvPr>
        </p:nvSpPr>
        <p:spPr>
          <a:xfrm>
            <a:off x="1297500" y="1526375"/>
            <a:ext cx="7038900" cy="3321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To complete our project we abided by a set of standards as a group:</a:t>
            </a:r>
            <a:endParaRPr/>
          </a:p>
          <a:p>
            <a:pPr indent="-311150" lvl="0" marL="457200" rtl="0" algn="l">
              <a:spcBef>
                <a:spcPts val="1200"/>
              </a:spcBef>
              <a:spcAft>
                <a:spcPts val="0"/>
              </a:spcAft>
              <a:buSzPts val="1300"/>
              <a:buAutoNum type="arabicPeriod"/>
            </a:pPr>
            <a:r>
              <a:rPr lang="en"/>
              <a:t>Budget:</a:t>
            </a:r>
            <a:endParaRPr/>
          </a:p>
          <a:p>
            <a:pPr indent="-298450" lvl="1" marL="914400" rtl="0" algn="l">
              <a:spcBef>
                <a:spcPts val="0"/>
              </a:spcBef>
              <a:spcAft>
                <a:spcPts val="0"/>
              </a:spcAft>
              <a:buSzPts val="1100"/>
              <a:buAutoNum type="alphaLcPeriod"/>
            </a:pPr>
            <a:r>
              <a:rPr lang="en"/>
              <a:t>As a group we had a set budget for our total expenditures and had to make sure that all of our purchases were necessary and an efficient use of money.</a:t>
            </a:r>
            <a:endParaRPr/>
          </a:p>
          <a:p>
            <a:pPr indent="-311150" lvl="0" marL="457200" rtl="0" algn="l">
              <a:spcBef>
                <a:spcPts val="0"/>
              </a:spcBef>
              <a:spcAft>
                <a:spcPts val="0"/>
              </a:spcAft>
              <a:buSzPts val="1300"/>
              <a:buAutoNum type="arabicPeriod"/>
            </a:pPr>
            <a:r>
              <a:rPr lang="en"/>
              <a:t>Information</a:t>
            </a:r>
            <a:r>
              <a:rPr lang="en"/>
              <a:t>:</a:t>
            </a:r>
            <a:endParaRPr/>
          </a:p>
          <a:p>
            <a:pPr indent="-298450" lvl="1" marL="914400" rtl="0" algn="l">
              <a:spcBef>
                <a:spcPts val="0"/>
              </a:spcBef>
              <a:spcAft>
                <a:spcPts val="0"/>
              </a:spcAft>
              <a:buSzPts val="1100"/>
              <a:buAutoNum type="alphaLcPeriod"/>
            </a:pPr>
            <a:r>
              <a:rPr lang="en"/>
              <a:t>All progress and information attained was shared at weekly group meetings to ensure a collaborative and effective effort towards our final goal.</a:t>
            </a:r>
            <a:endParaRPr/>
          </a:p>
          <a:p>
            <a:pPr indent="-298450" lvl="1" marL="914400" rtl="0" algn="l">
              <a:spcBef>
                <a:spcPts val="0"/>
              </a:spcBef>
              <a:spcAft>
                <a:spcPts val="0"/>
              </a:spcAft>
              <a:buSzPts val="1100"/>
              <a:buAutoNum type="alphaLcPeriod"/>
            </a:pPr>
            <a:r>
              <a:rPr lang="en"/>
              <a:t>Shared information was reviewed by group members to ensure that there were no better alternatives.</a:t>
            </a:r>
            <a:endParaRPr/>
          </a:p>
          <a:p>
            <a:pPr indent="-311150" lvl="0" marL="457200" rtl="0" algn="l">
              <a:spcBef>
                <a:spcPts val="0"/>
              </a:spcBef>
              <a:spcAft>
                <a:spcPts val="0"/>
              </a:spcAft>
              <a:buSzPts val="1300"/>
              <a:buAutoNum type="arabicPeriod"/>
            </a:pPr>
            <a:r>
              <a:rPr lang="en"/>
              <a:t>Regulatory: </a:t>
            </a:r>
            <a:endParaRPr/>
          </a:p>
          <a:p>
            <a:pPr indent="-298450" lvl="1" marL="914400" rtl="0" algn="l">
              <a:spcBef>
                <a:spcPts val="0"/>
              </a:spcBef>
              <a:spcAft>
                <a:spcPts val="0"/>
              </a:spcAft>
              <a:buSzPts val="1100"/>
              <a:buAutoNum type="alphaLcPeriod"/>
            </a:pPr>
            <a:r>
              <a:rPr lang="en"/>
              <a:t>Abided by all FAA regulations on airspace and drone safety</a:t>
            </a:r>
            <a:endParaRPr/>
          </a:p>
          <a:p>
            <a:pPr indent="-298450" lvl="1" marL="914400" rtl="0" algn="l">
              <a:spcBef>
                <a:spcPts val="0"/>
              </a:spcBef>
              <a:spcAft>
                <a:spcPts val="0"/>
              </a:spcAft>
              <a:buSzPts val="1100"/>
              <a:buAutoNum type="alphaLcPeriod"/>
            </a:pPr>
            <a:r>
              <a:rPr lang="en"/>
              <a:t>Abided by all UC regulations as to what we could and couldn’t purchase.</a:t>
            </a:r>
            <a:endParaRPr/>
          </a:p>
          <a:p>
            <a:pPr indent="-311150" lvl="0" marL="457200" rtl="0" algn="l">
              <a:spcBef>
                <a:spcPts val="0"/>
              </a:spcBef>
              <a:spcAft>
                <a:spcPts val="0"/>
              </a:spcAft>
              <a:buSzPts val="1300"/>
              <a:buAutoNum type="arabicPeriod"/>
            </a:pPr>
            <a:r>
              <a:rPr lang="en"/>
              <a:t>Materials:</a:t>
            </a:r>
            <a:endParaRPr/>
          </a:p>
          <a:p>
            <a:pPr indent="-298450" lvl="1" marL="914400" rtl="0" algn="l">
              <a:spcBef>
                <a:spcPts val="0"/>
              </a:spcBef>
              <a:spcAft>
                <a:spcPts val="0"/>
              </a:spcAft>
              <a:buSzPts val="1100"/>
              <a:buAutoNum type="alphaLcPeriod"/>
            </a:pPr>
            <a:r>
              <a:rPr lang="en"/>
              <a:t>All materials that were purchased were researched by multiple group members and checked with expert sources or university resources to ensure quality and low cost options are being found.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6"/>
          <p:cNvSpPr txBox="1"/>
          <p:nvPr>
            <p:ph type="title"/>
          </p:nvPr>
        </p:nvSpPr>
        <p:spPr>
          <a:xfrm>
            <a:off x="1297500" y="4162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Budget &amp; Materials</a:t>
            </a:r>
            <a:endParaRPr/>
          </a:p>
        </p:txBody>
      </p:sp>
      <p:sp>
        <p:nvSpPr>
          <p:cNvPr id="232" name="Google Shape;232;p2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500"/>
              <a:t>Project Budget Breakdown</a:t>
            </a:r>
            <a:endParaRPr sz="1500"/>
          </a:p>
          <a:p>
            <a:pPr indent="-323850" lvl="0" marL="457200" rtl="0" algn="l">
              <a:spcBef>
                <a:spcPts val="1200"/>
              </a:spcBef>
              <a:spcAft>
                <a:spcPts val="0"/>
              </a:spcAft>
              <a:buSzPts val="1500"/>
              <a:buChar char="●"/>
            </a:pPr>
            <a:r>
              <a:rPr lang="en" sz="1500"/>
              <a:t>OMID-USA Contribution: $6000</a:t>
            </a:r>
            <a:endParaRPr sz="1500"/>
          </a:p>
          <a:p>
            <a:pPr indent="-323850" lvl="0" marL="457200" rtl="0" algn="l">
              <a:spcBef>
                <a:spcPts val="0"/>
              </a:spcBef>
              <a:spcAft>
                <a:spcPts val="0"/>
              </a:spcAft>
              <a:buSzPts val="1500"/>
              <a:buChar char="●"/>
            </a:pPr>
            <a:r>
              <a:rPr lang="en" sz="1500"/>
              <a:t>Equipment Cost: ~$5000</a:t>
            </a:r>
            <a:endParaRPr sz="1500"/>
          </a:p>
          <a:p>
            <a:pPr indent="-323850" lvl="0" marL="457200" rtl="0" algn="l">
              <a:spcBef>
                <a:spcPts val="0"/>
              </a:spcBef>
              <a:spcAft>
                <a:spcPts val="0"/>
              </a:spcAft>
              <a:buSzPts val="1500"/>
              <a:buChar char="●"/>
            </a:pPr>
            <a:r>
              <a:rPr lang="en" sz="1500"/>
              <a:t>Budget Breakdown:</a:t>
            </a:r>
            <a:endParaRPr sz="1500"/>
          </a:p>
          <a:p>
            <a:pPr indent="-311150" lvl="1" marL="914400" rtl="0" algn="l">
              <a:spcBef>
                <a:spcPts val="0"/>
              </a:spcBef>
              <a:spcAft>
                <a:spcPts val="0"/>
              </a:spcAft>
              <a:buSzPts val="1300"/>
              <a:buChar char="○"/>
            </a:pPr>
            <a:r>
              <a:rPr lang="en" sz="1300"/>
              <a:t>Drone			~$900</a:t>
            </a:r>
            <a:endParaRPr sz="1300"/>
          </a:p>
          <a:p>
            <a:pPr indent="-311150" lvl="1" marL="914400" rtl="0" algn="l">
              <a:spcBef>
                <a:spcPts val="0"/>
              </a:spcBef>
              <a:spcAft>
                <a:spcPts val="0"/>
              </a:spcAft>
              <a:buSzPts val="1300"/>
              <a:buChar char="○"/>
            </a:pPr>
            <a:r>
              <a:rPr lang="en" sz="1300"/>
              <a:t>Camera 			~$3000</a:t>
            </a:r>
            <a:endParaRPr sz="1300"/>
          </a:p>
          <a:p>
            <a:pPr indent="-311150" lvl="1" marL="914400" rtl="0" algn="l">
              <a:spcBef>
                <a:spcPts val="0"/>
              </a:spcBef>
              <a:spcAft>
                <a:spcPts val="0"/>
              </a:spcAft>
              <a:buSzPts val="1300"/>
              <a:buChar char="○"/>
            </a:pPr>
            <a:r>
              <a:rPr lang="en" sz="1300"/>
              <a:t>Battery 			~$30</a:t>
            </a:r>
            <a:endParaRPr sz="1300"/>
          </a:p>
          <a:p>
            <a:pPr indent="-311150" lvl="1" marL="914400" rtl="0" algn="l">
              <a:spcBef>
                <a:spcPts val="0"/>
              </a:spcBef>
              <a:spcAft>
                <a:spcPts val="0"/>
              </a:spcAft>
              <a:buSzPts val="1300"/>
              <a:buChar char="○"/>
            </a:pPr>
            <a:r>
              <a:rPr lang="en" sz="1300"/>
              <a:t>Raspberry</a:t>
            </a:r>
            <a:r>
              <a:rPr lang="en" sz="1300"/>
              <a:t> Pi 5 8GB 	~ $80</a:t>
            </a:r>
            <a:endParaRPr sz="1300"/>
          </a:p>
          <a:p>
            <a:pPr indent="-311150" lvl="1" marL="914400" rtl="0" algn="l">
              <a:spcBef>
                <a:spcPts val="0"/>
              </a:spcBef>
              <a:spcAft>
                <a:spcPts val="0"/>
              </a:spcAft>
              <a:buSzPts val="1300"/>
              <a:buChar char="○"/>
            </a:pPr>
            <a:r>
              <a:rPr lang="en" sz="1300"/>
              <a:t>Cables 			~$15</a:t>
            </a:r>
            <a:endParaRPr sz="1300"/>
          </a:p>
          <a:p>
            <a:pPr indent="-311150" lvl="1" marL="914400" rtl="0" algn="l">
              <a:spcBef>
                <a:spcPts val="0"/>
              </a:spcBef>
              <a:spcAft>
                <a:spcPts val="0"/>
              </a:spcAft>
              <a:buSzPts val="1300"/>
              <a:buChar char="○"/>
            </a:pPr>
            <a:r>
              <a:rPr lang="en" sz="1300"/>
              <a:t>Cloud computing		~$50</a:t>
            </a:r>
            <a:endParaRPr sz="1300"/>
          </a:p>
          <a:p>
            <a:pPr indent="-311150" lvl="1" marL="914400" rtl="0" algn="l">
              <a:spcBef>
                <a:spcPts val="0"/>
              </a:spcBef>
              <a:spcAft>
                <a:spcPts val="0"/>
              </a:spcAft>
              <a:buSzPts val="1300"/>
              <a:buChar char="○"/>
            </a:pPr>
            <a:r>
              <a:rPr lang="en" sz="1300"/>
              <a:t>Drone License 		~$175</a:t>
            </a:r>
            <a:endParaRPr sz="1300"/>
          </a:p>
          <a:p>
            <a:pPr indent="-311150" lvl="1" marL="914400" rtl="0" algn="l">
              <a:spcBef>
                <a:spcPts val="0"/>
              </a:spcBef>
              <a:spcAft>
                <a:spcPts val="0"/>
              </a:spcAft>
              <a:buSzPts val="1300"/>
              <a:buChar char="○"/>
            </a:pPr>
            <a:r>
              <a:rPr lang="en" sz="1300"/>
              <a:t>Enclosure			3D printed</a:t>
            </a:r>
            <a:endParaRPr sz="1300"/>
          </a:p>
        </p:txBody>
      </p:sp>
      <p:pic>
        <p:nvPicPr>
          <p:cNvPr id="233" name="Google Shape;233;p26" title="Camera and Computer Assembly.jpg"/>
          <p:cNvPicPr preferRelativeResize="0"/>
          <p:nvPr/>
        </p:nvPicPr>
        <p:blipFill>
          <a:blip r:embed="rId3">
            <a:alphaModFix/>
          </a:blip>
          <a:stretch>
            <a:fillRect/>
          </a:stretch>
        </p:blipFill>
        <p:spPr>
          <a:xfrm>
            <a:off x="6182675" y="2554300"/>
            <a:ext cx="2565924" cy="1924449"/>
          </a:xfrm>
          <a:prstGeom prst="rect">
            <a:avLst/>
          </a:prstGeom>
          <a:noFill/>
          <a:ln>
            <a:noFill/>
          </a:ln>
        </p:spPr>
      </p:pic>
      <p:pic>
        <p:nvPicPr>
          <p:cNvPr id="234" name="Google Shape;234;p26" title="Drone with enclosure.jpg"/>
          <p:cNvPicPr preferRelativeResize="0"/>
          <p:nvPr/>
        </p:nvPicPr>
        <p:blipFill rotWithShape="1">
          <a:blip r:embed="rId4">
            <a:alphaModFix/>
          </a:blip>
          <a:srcRect b="0" l="0" r="0" t="25194"/>
          <a:stretch/>
        </p:blipFill>
        <p:spPr>
          <a:xfrm>
            <a:off x="6182675" y="839820"/>
            <a:ext cx="2565924" cy="138803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Progress/Demo</a:t>
            </a:r>
            <a:endParaRPr/>
          </a:p>
        </p:txBody>
      </p:sp>
      <p:sp>
        <p:nvSpPr>
          <p:cNvPr id="240" name="Google Shape;240;p2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We have </a:t>
            </a:r>
            <a:r>
              <a:rPr lang="en"/>
              <a:t>acquired</a:t>
            </a:r>
            <a:r>
              <a:rPr lang="en"/>
              <a:t> all materials needed and assembled all components. </a:t>
            </a:r>
            <a:endParaRPr/>
          </a:p>
          <a:p>
            <a:pPr indent="-311150" lvl="0" marL="457200" rtl="0" algn="l">
              <a:spcBef>
                <a:spcPts val="0"/>
              </a:spcBef>
              <a:spcAft>
                <a:spcPts val="0"/>
              </a:spcAft>
              <a:buSzPts val="1300"/>
              <a:buChar char="●"/>
            </a:pPr>
            <a:r>
              <a:rPr lang="en"/>
              <a:t>Our AI model is trained and is showing a high degree of accuracy for identifying plants, pests, and disease. </a:t>
            </a:r>
            <a:endParaRPr/>
          </a:p>
          <a:p>
            <a:pPr indent="-311150" lvl="0" marL="457200" rtl="0" algn="l">
              <a:spcBef>
                <a:spcPts val="0"/>
              </a:spcBef>
              <a:spcAft>
                <a:spcPts val="0"/>
              </a:spcAft>
              <a:buSzPts val="1300"/>
              <a:buChar char="●"/>
            </a:pPr>
            <a:r>
              <a:rPr lang="en"/>
              <a:t>We have designed our camera enclosure. </a:t>
            </a:r>
            <a:endParaRPr/>
          </a:p>
          <a:p>
            <a:pPr indent="-311150" lvl="0" marL="457200" rtl="0" algn="l">
              <a:spcBef>
                <a:spcPts val="0"/>
              </a:spcBef>
              <a:spcAft>
                <a:spcPts val="0"/>
              </a:spcAft>
              <a:buSzPts val="1300"/>
              <a:buChar char="●"/>
            </a:pPr>
            <a:r>
              <a:rPr lang="en"/>
              <a:t>We have created a vibration dampening system to mount or camera assembly to tractors or other such hardware.</a:t>
            </a:r>
            <a:endParaRPr/>
          </a:p>
          <a:p>
            <a:pPr indent="-317500" lvl="0" marL="457200" rtl="0" algn="l">
              <a:spcBef>
                <a:spcPts val="0"/>
              </a:spcBef>
              <a:spcAft>
                <a:spcPts val="0"/>
              </a:spcAft>
              <a:buSzPts val="1400"/>
              <a:buChar char="●"/>
            </a:pPr>
            <a:r>
              <a:rPr i="1" lang="en"/>
              <a:t>We have built all the drone's hardware and configured its flight controller. We have set up fail-safe protection.</a:t>
            </a:r>
            <a:endParaRPr sz="1400"/>
          </a:p>
          <a:p>
            <a:pPr indent="-311150" lvl="0" marL="457200" rtl="0" algn="l">
              <a:spcBef>
                <a:spcPts val="0"/>
              </a:spcBef>
              <a:spcAft>
                <a:spcPts val="0"/>
              </a:spcAft>
              <a:buSzPts val="1300"/>
              <a:buChar char="●"/>
            </a:pPr>
            <a:r>
              <a:rPr lang="en"/>
              <a:t>We are working </a:t>
            </a:r>
            <a:r>
              <a:rPr lang="en"/>
              <a:t>diligently</a:t>
            </a:r>
            <a:r>
              <a:rPr lang="en"/>
              <a:t> to try to get some flight tests as well as get some fresh data from the vineyard to further test our model as well as our drone. </a:t>
            </a:r>
            <a:endParaRPr/>
          </a:p>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 Plans and Challenges</a:t>
            </a:r>
            <a:endParaRPr/>
          </a:p>
        </p:txBody>
      </p:sp>
      <p:sp>
        <p:nvSpPr>
          <p:cNvPr id="246" name="Google Shape;246;p2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u="sng"/>
              <a:t>Future plans</a:t>
            </a:r>
            <a:endParaRPr/>
          </a:p>
          <a:p>
            <a:pPr indent="-304958" lvl="0" marL="457200" rtl="0" algn="l">
              <a:spcBef>
                <a:spcPts val="1200"/>
              </a:spcBef>
              <a:spcAft>
                <a:spcPts val="0"/>
              </a:spcAft>
              <a:buSzPct val="100000"/>
              <a:buChar char="●"/>
            </a:pPr>
            <a:r>
              <a:rPr lang="en"/>
              <a:t>Documented, replicable, and free</a:t>
            </a:r>
            <a:endParaRPr/>
          </a:p>
          <a:p>
            <a:pPr indent="-304958" lvl="0" marL="457200" rtl="0" algn="l">
              <a:spcBef>
                <a:spcPts val="0"/>
              </a:spcBef>
              <a:spcAft>
                <a:spcPts val="0"/>
              </a:spcAft>
              <a:buSzPct val="100000"/>
              <a:buChar char="●"/>
            </a:pPr>
            <a:r>
              <a:rPr lang="en"/>
              <a:t>Making it even more accessible to those who benefit most</a:t>
            </a:r>
            <a:endParaRPr/>
          </a:p>
          <a:p>
            <a:pPr indent="0" lvl="0" marL="0" rtl="0" algn="l">
              <a:spcBef>
                <a:spcPts val="1200"/>
              </a:spcBef>
              <a:spcAft>
                <a:spcPts val="0"/>
              </a:spcAft>
              <a:buNone/>
            </a:pPr>
            <a:r>
              <a:rPr lang="en" u="sng"/>
              <a:t>Challenges</a:t>
            </a:r>
            <a:endParaRPr u="sng"/>
          </a:p>
          <a:p>
            <a:pPr indent="0" lvl="0" marL="0" rtl="0" algn="l">
              <a:spcBef>
                <a:spcPts val="1200"/>
              </a:spcBef>
              <a:spcAft>
                <a:spcPts val="0"/>
              </a:spcAft>
              <a:buNone/>
            </a:pPr>
            <a:r>
              <a:rPr lang="en"/>
              <a:t>Regulatory:</a:t>
            </a:r>
            <a:endParaRPr/>
          </a:p>
          <a:p>
            <a:pPr indent="-304958" lvl="0" marL="457200" rtl="0" algn="l">
              <a:spcBef>
                <a:spcPts val="1200"/>
              </a:spcBef>
              <a:spcAft>
                <a:spcPts val="0"/>
              </a:spcAft>
              <a:buSzPct val="100000"/>
              <a:buChar char="●"/>
            </a:pPr>
            <a:r>
              <a:rPr lang="en"/>
              <a:t>Complex airspace regulations vary by country</a:t>
            </a:r>
            <a:endParaRPr/>
          </a:p>
          <a:p>
            <a:pPr indent="-304958" lvl="0" marL="457200" rtl="0" algn="l">
              <a:spcBef>
                <a:spcPts val="0"/>
              </a:spcBef>
              <a:spcAft>
                <a:spcPts val="0"/>
              </a:spcAft>
              <a:buSzPct val="100000"/>
              <a:buChar char="●"/>
            </a:pPr>
            <a:r>
              <a:rPr lang="en"/>
              <a:t>Strict regulations for autonomous drones in the U.S.</a:t>
            </a:r>
            <a:endParaRPr/>
          </a:p>
          <a:p>
            <a:pPr indent="0" lvl="0" marL="0" rtl="0" algn="l">
              <a:spcBef>
                <a:spcPts val="1200"/>
              </a:spcBef>
              <a:spcAft>
                <a:spcPts val="0"/>
              </a:spcAft>
              <a:buNone/>
            </a:pPr>
            <a:r>
              <a:rPr lang="en"/>
              <a:t>Accessibility</a:t>
            </a:r>
            <a:r>
              <a:rPr lang="en"/>
              <a:t> and Affordability:</a:t>
            </a:r>
            <a:endParaRPr/>
          </a:p>
          <a:p>
            <a:pPr indent="-304958" lvl="0" marL="457200" rtl="0" algn="l">
              <a:spcBef>
                <a:spcPts val="1200"/>
              </a:spcBef>
              <a:spcAft>
                <a:spcPts val="0"/>
              </a:spcAft>
              <a:buSzPct val="100000"/>
              <a:buChar char="●"/>
            </a:pPr>
            <a:r>
              <a:rPr lang="en"/>
              <a:t>Ensuring target users can access and afford off the shelf parts</a:t>
            </a:r>
            <a:endParaRPr/>
          </a:p>
          <a:p>
            <a:pPr indent="-304958" lvl="0" marL="457200" rtl="0" algn="l">
              <a:spcBef>
                <a:spcPts val="0"/>
              </a:spcBef>
              <a:spcAft>
                <a:spcPts val="0"/>
              </a:spcAft>
              <a:buSzPct val="100000"/>
              <a:buChar char="●"/>
            </a:pPr>
            <a:r>
              <a:rPr lang="en"/>
              <a:t>Addressing supply chain and cost barriers for widespread adoption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Team BIO</a:t>
            </a:r>
            <a:endParaRPr/>
          </a:p>
        </p:txBody>
      </p:sp>
      <p:sp>
        <p:nvSpPr>
          <p:cNvPr id="143" name="Google Shape;143;p14"/>
          <p:cNvSpPr txBox="1"/>
          <p:nvPr>
            <p:ph idx="1" type="body"/>
          </p:nvPr>
        </p:nvSpPr>
        <p:spPr>
          <a:xfrm>
            <a:off x="1297500" y="156222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Cade: Electrical Engineering, work as a test engineer for L3Harris currently. </a:t>
            </a:r>
            <a:endParaRPr/>
          </a:p>
          <a:p>
            <a:pPr indent="0" lvl="0" marL="0" rtl="0" algn="l">
              <a:spcBef>
                <a:spcPts val="1200"/>
              </a:spcBef>
              <a:spcAft>
                <a:spcPts val="0"/>
              </a:spcAft>
              <a:buNone/>
            </a:pPr>
            <a:r>
              <a:rPr lang="en"/>
              <a:t>Leia: Electrical Engineering, Experience in Automation and Sensor implementation.</a:t>
            </a:r>
            <a:endParaRPr/>
          </a:p>
          <a:p>
            <a:pPr indent="0" lvl="0" marL="0" rtl="0" algn="l">
              <a:spcBef>
                <a:spcPts val="1200"/>
              </a:spcBef>
              <a:spcAft>
                <a:spcPts val="0"/>
              </a:spcAft>
              <a:buNone/>
            </a:pPr>
            <a:r>
              <a:rPr lang="en"/>
              <a:t>Harriet: Electrical Engineering, experience with machine learning and electrical software design </a:t>
            </a:r>
            <a:endParaRPr/>
          </a:p>
          <a:p>
            <a:pPr indent="0" lvl="0" marL="0" rtl="0" algn="l">
              <a:spcBef>
                <a:spcPts val="1200"/>
              </a:spcBef>
              <a:spcAft>
                <a:spcPts val="0"/>
              </a:spcAft>
              <a:buNone/>
            </a:pPr>
            <a:r>
              <a:rPr lang="en"/>
              <a:t>Alex: Electrical Engineering, experience with embedded systems and semiconductor device</a:t>
            </a:r>
            <a:endParaRPr/>
          </a:p>
          <a:p>
            <a:pPr indent="0" lvl="0" marL="0" rtl="0" algn="l">
              <a:spcBef>
                <a:spcPts val="1200"/>
              </a:spcBef>
              <a:spcAft>
                <a:spcPts val="0"/>
              </a:spcAft>
              <a:buNone/>
            </a:pPr>
            <a:r>
              <a:rPr lang="en"/>
              <a:t>Lin: Mechanical Engineering, experience with simulations and modeling</a:t>
            </a:r>
            <a:endParaRPr/>
          </a:p>
          <a:p>
            <a:pPr indent="0" lvl="0" marL="0" rtl="0" algn="l">
              <a:spcBef>
                <a:spcPts val="1200"/>
              </a:spcBef>
              <a:spcAft>
                <a:spcPts val="0"/>
              </a:spcAft>
              <a:buNone/>
            </a:pPr>
            <a:r>
              <a:rPr lang="en"/>
              <a:t>Matthew: Computer Science, experience as a full stack developer, software engineer at Siemens. Experience with generative AI/machine learning driven solutions.</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a:t>
            </a:r>
            <a:endParaRPr/>
          </a:p>
        </p:txBody>
      </p:sp>
      <p:sp>
        <p:nvSpPr>
          <p:cNvPr id="149" name="Google Shape;149;p15"/>
          <p:cNvSpPr txBox="1"/>
          <p:nvPr>
            <p:ph idx="1" type="body"/>
          </p:nvPr>
        </p:nvSpPr>
        <p:spPr>
          <a:xfrm>
            <a:off x="1297500" y="1116150"/>
            <a:ext cx="7038900" cy="29112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
              <a:t>Modern agriculture uses mass spraying of pesticides to prevent disease and control pest populations</a:t>
            </a:r>
            <a:endParaRPr/>
          </a:p>
          <a:p>
            <a:pPr indent="-298450" lvl="1" marL="914400" rtl="0" algn="l">
              <a:lnSpc>
                <a:spcPct val="150000"/>
              </a:lnSpc>
              <a:spcBef>
                <a:spcPts val="0"/>
              </a:spcBef>
              <a:spcAft>
                <a:spcPts val="0"/>
              </a:spcAft>
              <a:buSzPts val="1100"/>
              <a:buChar char="○"/>
            </a:pPr>
            <a:r>
              <a:rPr lang="en"/>
              <a:t>Mass spraying is both expensive and harmful to the environment due to agricultural runoff</a:t>
            </a:r>
            <a:endParaRPr/>
          </a:p>
          <a:p>
            <a:pPr indent="-311150" lvl="0" marL="457200" rtl="0" algn="l">
              <a:lnSpc>
                <a:spcPct val="150000"/>
              </a:lnSpc>
              <a:spcBef>
                <a:spcPts val="0"/>
              </a:spcBef>
              <a:spcAft>
                <a:spcPts val="0"/>
              </a:spcAft>
              <a:buSzPts val="1300"/>
              <a:buChar char="●"/>
            </a:pPr>
            <a:r>
              <a:rPr lang="en"/>
              <a:t>Agricultural drones provide a path for farmers to monitor crops and apply pest control with targeted methods</a:t>
            </a:r>
            <a:endParaRPr/>
          </a:p>
          <a:p>
            <a:pPr indent="-311150" lvl="0" marL="457200" rtl="0" algn="l">
              <a:lnSpc>
                <a:spcPct val="150000"/>
              </a:lnSpc>
              <a:spcBef>
                <a:spcPts val="0"/>
              </a:spcBef>
              <a:spcAft>
                <a:spcPts val="0"/>
              </a:spcAft>
              <a:buSzPts val="1300"/>
              <a:buChar char="●"/>
            </a:pPr>
            <a:r>
              <a:rPr lang="en"/>
              <a:t>Currently these drones and monitoring techniques are </a:t>
            </a:r>
            <a:r>
              <a:rPr lang="en"/>
              <a:t>inaccessible</a:t>
            </a:r>
            <a:r>
              <a:rPr lang="en"/>
              <a:t>:</a:t>
            </a:r>
            <a:endParaRPr/>
          </a:p>
          <a:p>
            <a:pPr indent="-298450" lvl="1" marL="914400" rtl="0" algn="l">
              <a:lnSpc>
                <a:spcPct val="150000"/>
              </a:lnSpc>
              <a:spcBef>
                <a:spcPts val="0"/>
              </a:spcBef>
              <a:spcAft>
                <a:spcPts val="0"/>
              </a:spcAft>
              <a:buSzPts val="1100"/>
              <a:buChar char="○"/>
            </a:pPr>
            <a:r>
              <a:rPr lang="en"/>
              <a:t>Drones are prohibitively expensive</a:t>
            </a:r>
            <a:endParaRPr/>
          </a:p>
          <a:p>
            <a:pPr indent="-298450" lvl="1" marL="914400" rtl="0" algn="l">
              <a:lnSpc>
                <a:spcPct val="150000"/>
              </a:lnSpc>
              <a:spcBef>
                <a:spcPts val="0"/>
              </a:spcBef>
              <a:spcAft>
                <a:spcPts val="0"/>
              </a:spcAft>
              <a:buSzPts val="1100"/>
              <a:buChar char="○"/>
            </a:pPr>
            <a:r>
              <a:rPr lang="en"/>
              <a:t>Drones do not come with a native API, requiring third party programs to interpret data</a:t>
            </a:r>
            <a:endParaRPr/>
          </a:p>
          <a:p>
            <a:pPr indent="0" lvl="0" marL="0" rtl="0" algn="l">
              <a:lnSpc>
                <a:spcPct val="150000"/>
              </a:lnSpc>
              <a:spcBef>
                <a:spcPts val="1200"/>
              </a:spcBef>
              <a:spcAft>
                <a:spcPts val="1200"/>
              </a:spcAft>
              <a:buNone/>
            </a:pPr>
            <a:r>
              <a:t/>
            </a:r>
            <a:endParaRPr/>
          </a:p>
        </p:txBody>
      </p:sp>
      <p:pic>
        <p:nvPicPr>
          <p:cNvPr id="150" name="Google Shape;150;p15"/>
          <p:cNvPicPr preferRelativeResize="0"/>
          <p:nvPr/>
        </p:nvPicPr>
        <p:blipFill>
          <a:blip r:embed="rId3">
            <a:alphaModFix/>
          </a:blip>
          <a:stretch>
            <a:fillRect/>
          </a:stretch>
        </p:blipFill>
        <p:spPr>
          <a:xfrm>
            <a:off x="5697450" y="3558226"/>
            <a:ext cx="2459750" cy="1376725"/>
          </a:xfrm>
          <a:prstGeom prst="rect">
            <a:avLst/>
          </a:prstGeom>
          <a:noFill/>
          <a:ln>
            <a:noFill/>
          </a:ln>
        </p:spPr>
      </p:pic>
      <p:sp>
        <p:nvSpPr>
          <p:cNvPr id="151" name="Google Shape;151;p15"/>
          <p:cNvSpPr txBox="1"/>
          <p:nvPr/>
        </p:nvSpPr>
        <p:spPr>
          <a:xfrm>
            <a:off x="3935850" y="4718275"/>
            <a:ext cx="1837800" cy="21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lt1"/>
                </a:solidFill>
                <a:latin typeface="Lato"/>
                <a:ea typeface="Lato"/>
                <a:cs typeface="Lato"/>
                <a:sym typeface="Lato"/>
              </a:rPr>
              <a:t>Phylloxera, a common vineyard pest</a:t>
            </a:r>
            <a:endParaRPr sz="800">
              <a:solidFill>
                <a:schemeClr val="lt1"/>
              </a:solidFill>
              <a:latin typeface="Lato"/>
              <a:ea typeface="Lato"/>
              <a:cs typeface="Lato"/>
              <a:sym typeface="Lato"/>
            </a:endParaRPr>
          </a:p>
        </p:txBody>
      </p:sp>
      <p:pic>
        <p:nvPicPr>
          <p:cNvPr id="152" name="Google Shape;152;p15"/>
          <p:cNvPicPr preferRelativeResize="0"/>
          <p:nvPr/>
        </p:nvPicPr>
        <p:blipFill>
          <a:blip r:embed="rId4">
            <a:alphaModFix/>
          </a:blip>
          <a:stretch>
            <a:fillRect/>
          </a:stretch>
        </p:blipFill>
        <p:spPr>
          <a:xfrm>
            <a:off x="1323975" y="3557413"/>
            <a:ext cx="1837800" cy="1378350"/>
          </a:xfrm>
          <a:prstGeom prst="rect">
            <a:avLst/>
          </a:prstGeom>
          <a:noFill/>
          <a:ln>
            <a:noFill/>
          </a:ln>
        </p:spPr>
      </p:pic>
      <p:sp>
        <p:nvSpPr>
          <p:cNvPr id="153" name="Google Shape;153;p15"/>
          <p:cNvSpPr txBox="1"/>
          <p:nvPr/>
        </p:nvSpPr>
        <p:spPr>
          <a:xfrm>
            <a:off x="3161775" y="3481225"/>
            <a:ext cx="18378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lt1"/>
                </a:solidFill>
                <a:latin typeface="Lato"/>
                <a:ea typeface="Lato"/>
                <a:cs typeface="Lato"/>
                <a:sym typeface="Lato"/>
              </a:rPr>
              <a:t>Current pesticide application is done via mass spraying of all crops</a:t>
            </a:r>
            <a:endParaRPr sz="8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Proposed Solution</a:t>
            </a:r>
            <a:endParaRPr/>
          </a:p>
        </p:txBody>
      </p:sp>
      <p:sp>
        <p:nvSpPr>
          <p:cNvPr id="159" name="Google Shape;159;p16"/>
          <p:cNvSpPr txBox="1"/>
          <p:nvPr>
            <p:ph idx="1" type="body"/>
          </p:nvPr>
        </p:nvSpPr>
        <p:spPr>
          <a:xfrm>
            <a:off x="1297500" y="1338600"/>
            <a:ext cx="7038900" cy="29112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
              <a:t>Camera assembly that can be mounted to both tractors and drones:</a:t>
            </a:r>
            <a:endParaRPr/>
          </a:p>
          <a:p>
            <a:pPr indent="-298450" lvl="1" marL="914400" rtl="0" algn="l">
              <a:lnSpc>
                <a:spcPct val="150000"/>
              </a:lnSpc>
              <a:spcBef>
                <a:spcPts val="0"/>
              </a:spcBef>
              <a:spcAft>
                <a:spcPts val="0"/>
              </a:spcAft>
              <a:buSzPts val="1100"/>
              <a:buChar char="○"/>
            </a:pPr>
            <a:r>
              <a:rPr lang="en"/>
              <a:t>Allows farmers to mount on existing farming equipment</a:t>
            </a:r>
            <a:endParaRPr/>
          </a:p>
          <a:p>
            <a:pPr indent="-298450" lvl="1" marL="914400" rtl="0" algn="l">
              <a:lnSpc>
                <a:spcPct val="150000"/>
              </a:lnSpc>
              <a:spcBef>
                <a:spcPts val="0"/>
              </a:spcBef>
              <a:spcAft>
                <a:spcPts val="0"/>
              </a:spcAft>
              <a:buSzPts val="1100"/>
              <a:buChar char="○"/>
            </a:pPr>
            <a:r>
              <a:rPr lang="en"/>
              <a:t>The camera will gather data and our onboard computer will collect and upload the data for processing</a:t>
            </a:r>
            <a:endParaRPr/>
          </a:p>
          <a:p>
            <a:pPr indent="-298450" lvl="1" marL="914400" rtl="0" algn="l">
              <a:lnSpc>
                <a:spcPct val="150000"/>
              </a:lnSpc>
              <a:spcBef>
                <a:spcPts val="0"/>
              </a:spcBef>
              <a:spcAft>
                <a:spcPts val="0"/>
              </a:spcAft>
              <a:buSzPts val="1100"/>
              <a:buChar char="○"/>
            </a:pPr>
            <a:r>
              <a:rPr lang="en"/>
              <a:t>An AI model will process and analyze images and videos to detect pests and diseases</a:t>
            </a:r>
            <a:endParaRPr/>
          </a:p>
          <a:p>
            <a:pPr indent="-311150" lvl="0" marL="457200" rtl="0" algn="l">
              <a:lnSpc>
                <a:spcPct val="150000"/>
              </a:lnSpc>
              <a:spcBef>
                <a:spcPts val="0"/>
              </a:spcBef>
              <a:spcAft>
                <a:spcPts val="0"/>
              </a:spcAft>
              <a:buSzPts val="1300"/>
              <a:buChar char="●"/>
            </a:pPr>
            <a:r>
              <a:rPr lang="en"/>
              <a:t>A mobile app native to our product will be used to communicate this data directly to the farmer</a:t>
            </a:r>
            <a:endParaRPr/>
          </a:p>
          <a:p>
            <a:pPr indent="-311150" lvl="0" marL="457200" rtl="0" algn="l">
              <a:lnSpc>
                <a:spcPct val="150000"/>
              </a:lnSpc>
              <a:spcBef>
                <a:spcPts val="0"/>
              </a:spcBef>
              <a:spcAft>
                <a:spcPts val="0"/>
              </a:spcAft>
              <a:buSzPts val="1300"/>
              <a:buChar char="●"/>
            </a:pPr>
            <a:r>
              <a:rPr lang="en"/>
              <a:t>Testing will be done at a local vineyard in Ohio later in the semester</a:t>
            </a:r>
            <a:endParaRPr/>
          </a:p>
        </p:txBody>
      </p:sp>
      <p:pic>
        <p:nvPicPr>
          <p:cNvPr id="160" name="Google Shape;160;p16"/>
          <p:cNvPicPr preferRelativeResize="0"/>
          <p:nvPr/>
        </p:nvPicPr>
        <p:blipFill rotWithShape="1">
          <a:blip r:embed="rId3">
            <a:alphaModFix/>
          </a:blip>
          <a:srcRect b="0" l="0" r="0" t="19458"/>
          <a:stretch/>
        </p:blipFill>
        <p:spPr>
          <a:xfrm>
            <a:off x="1540050" y="3655550"/>
            <a:ext cx="2227927" cy="1345724"/>
          </a:xfrm>
          <a:prstGeom prst="rect">
            <a:avLst/>
          </a:prstGeom>
          <a:noFill/>
          <a:ln>
            <a:noFill/>
          </a:ln>
        </p:spPr>
      </p:pic>
      <p:sp>
        <p:nvSpPr>
          <p:cNvPr id="161" name="Google Shape;161;p16"/>
          <p:cNvSpPr txBox="1"/>
          <p:nvPr/>
        </p:nvSpPr>
        <p:spPr>
          <a:xfrm>
            <a:off x="3789300" y="4693475"/>
            <a:ext cx="3556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Lato"/>
                <a:ea typeface="Lato"/>
                <a:cs typeface="Lato"/>
                <a:sym typeface="Lato"/>
              </a:rPr>
              <a:t>Photo of vineyard we </a:t>
            </a:r>
            <a:r>
              <a:rPr lang="en" sz="800">
                <a:solidFill>
                  <a:schemeClr val="lt1"/>
                </a:solidFill>
                <a:latin typeface="Lato"/>
                <a:ea typeface="Lato"/>
                <a:cs typeface="Lato"/>
                <a:sym typeface="Lato"/>
              </a:rPr>
              <a:t>will</a:t>
            </a:r>
            <a:r>
              <a:rPr lang="en" sz="800">
                <a:solidFill>
                  <a:schemeClr val="lt1"/>
                </a:solidFill>
                <a:latin typeface="Lato"/>
                <a:ea typeface="Lato"/>
                <a:cs typeface="Lato"/>
                <a:sym typeface="Lato"/>
              </a:rPr>
              <a:t> be testing at</a:t>
            </a:r>
            <a:endParaRPr sz="8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Design Solutions and Choices</a:t>
            </a:r>
            <a:endParaRPr/>
          </a:p>
        </p:txBody>
      </p:sp>
      <p:sp>
        <p:nvSpPr>
          <p:cNvPr id="167" name="Google Shape;167;p17"/>
          <p:cNvSpPr txBox="1"/>
          <p:nvPr>
            <p:ph idx="1" type="body"/>
          </p:nvPr>
        </p:nvSpPr>
        <p:spPr>
          <a:xfrm>
            <a:off x="1297500" y="139717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Hardware Selection:</a:t>
            </a:r>
            <a:endParaRPr/>
          </a:p>
          <a:p>
            <a:pPr indent="-311150" lvl="0" marL="457200" rtl="0" algn="l">
              <a:spcBef>
                <a:spcPts val="1200"/>
              </a:spcBef>
              <a:spcAft>
                <a:spcPts val="0"/>
              </a:spcAft>
              <a:buSzPts val="1300"/>
              <a:buChar char="●"/>
            </a:pPr>
            <a:r>
              <a:rPr lang="en"/>
              <a:t>Drone Platform:</a:t>
            </a:r>
            <a:endParaRPr/>
          </a:p>
          <a:p>
            <a:pPr indent="-298450" lvl="1" marL="914400" rtl="0" algn="l">
              <a:spcBef>
                <a:spcPts val="0"/>
              </a:spcBef>
              <a:spcAft>
                <a:spcPts val="0"/>
              </a:spcAft>
              <a:buSzPts val="1100"/>
              <a:buChar char="○"/>
            </a:pPr>
            <a:r>
              <a:rPr lang="en"/>
              <a:t>X650 Development Kit by Holybro</a:t>
            </a:r>
            <a:endParaRPr/>
          </a:p>
          <a:p>
            <a:pPr indent="-298450" lvl="1" marL="914400" rtl="0" algn="l">
              <a:spcBef>
                <a:spcPts val="0"/>
              </a:spcBef>
              <a:spcAft>
                <a:spcPts val="0"/>
              </a:spcAft>
              <a:buSzPts val="1100"/>
              <a:buChar char="○"/>
            </a:pPr>
            <a:r>
              <a:rPr lang="en"/>
              <a:t>Drone kit offers the power we need to lift our camera assembly at the lowest price</a:t>
            </a:r>
            <a:endParaRPr/>
          </a:p>
          <a:p>
            <a:pPr indent="-311150" lvl="0" marL="457200" rtl="0" algn="l">
              <a:spcBef>
                <a:spcPts val="0"/>
              </a:spcBef>
              <a:spcAft>
                <a:spcPts val="0"/>
              </a:spcAft>
              <a:buSzPts val="1300"/>
              <a:buChar char="●"/>
            </a:pPr>
            <a:r>
              <a:rPr lang="en"/>
              <a:t>Sensors and Cameras:</a:t>
            </a:r>
            <a:endParaRPr/>
          </a:p>
          <a:p>
            <a:pPr indent="-298450" lvl="1" marL="914400" rtl="0" algn="l">
              <a:spcBef>
                <a:spcPts val="0"/>
              </a:spcBef>
              <a:spcAft>
                <a:spcPts val="0"/>
              </a:spcAft>
              <a:buSzPts val="1100"/>
              <a:buChar char="○"/>
            </a:pPr>
            <a:r>
              <a:rPr lang="en"/>
              <a:t>Multispectral/Near Infrared Camera</a:t>
            </a:r>
            <a:endParaRPr/>
          </a:p>
          <a:p>
            <a:pPr indent="-298450" lvl="1" marL="914400" rtl="0" algn="l">
              <a:spcBef>
                <a:spcPts val="0"/>
              </a:spcBef>
              <a:spcAft>
                <a:spcPts val="0"/>
              </a:spcAft>
              <a:buSzPts val="1100"/>
              <a:buChar char="○"/>
            </a:pPr>
            <a:r>
              <a:rPr lang="en"/>
              <a:t>The NIR band is most important for crop scouting</a:t>
            </a:r>
            <a:endParaRPr/>
          </a:p>
          <a:p>
            <a:pPr indent="-311150" lvl="0" marL="457200" rtl="0" algn="l">
              <a:spcBef>
                <a:spcPts val="0"/>
              </a:spcBef>
              <a:spcAft>
                <a:spcPts val="0"/>
              </a:spcAft>
              <a:buSzPts val="1300"/>
              <a:buChar char="●"/>
            </a:pPr>
            <a:r>
              <a:rPr lang="en"/>
              <a:t>Computing Hardware</a:t>
            </a:r>
            <a:endParaRPr/>
          </a:p>
          <a:p>
            <a:pPr indent="-298450" lvl="1" marL="914400" rtl="0" algn="l">
              <a:spcBef>
                <a:spcPts val="0"/>
              </a:spcBef>
              <a:spcAft>
                <a:spcPts val="0"/>
              </a:spcAft>
              <a:buSzPts val="1100"/>
              <a:buChar char="○"/>
            </a:pPr>
            <a:r>
              <a:rPr lang="en"/>
              <a:t>Raspberry Pi 5 to process images and video, and upload them to the cloud for AI processing</a:t>
            </a:r>
            <a:endParaRPr/>
          </a:p>
          <a:p>
            <a:pPr indent="-298450" lvl="1" marL="914400" rtl="0" algn="l">
              <a:spcBef>
                <a:spcPts val="0"/>
              </a:spcBef>
              <a:spcAft>
                <a:spcPts val="0"/>
              </a:spcAft>
              <a:buSzPts val="1100"/>
              <a:buChar char="○"/>
            </a:pPr>
            <a:r>
              <a:rPr lang="en"/>
              <a:t>Chosen for simplicity, ease of standardization, and its </a:t>
            </a:r>
            <a:r>
              <a:rPr lang="en"/>
              <a:t>computing</a:t>
            </a:r>
            <a:r>
              <a:rPr lang="en"/>
              <a:t> ability</a:t>
            </a:r>
            <a:endParaRPr/>
          </a:p>
          <a:p>
            <a:pPr indent="0" lvl="0" marL="0" rtl="0" algn="l">
              <a:spcBef>
                <a:spcPts val="1200"/>
              </a:spcBef>
              <a:spcAft>
                <a:spcPts val="1200"/>
              </a:spcAft>
              <a:buNone/>
            </a:pPr>
            <a:r>
              <a:t/>
            </a:r>
            <a:endParaRPr/>
          </a:p>
        </p:txBody>
      </p:sp>
      <p:pic>
        <p:nvPicPr>
          <p:cNvPr id="168" name="Google Shape;168;p17"/>
          <p:cNvPicPr preferRelativeResize="0"/>
          <p:nvPr/>
        </p:nvPicPr>
        <p:blipFill rotWithShape="1">
          <a:blip r:embed="rId3">
            <a:alphaModFix/>
          </a:blip>
          <a:srcRect b="0" l="30926" r="18647" t="0"/>
          <a:stretch/>
        </p:blipFill>
        <p:spPr>
          <a:xfrm>
            <a:off x="1698850" y="3726875"/>
            <a:ext cx="1657876" cy="1347400"/>
          </a:xfrm>
          <a:prstGeom prst="rect">
            <a:avLst/>
          </a:prstGeom>
          <a:noFill/>
          <a:ln>
            <a:noFill/>
          </a:ln>
        </p:spPr>
      </p:pic>
      <p:sp>
        <p:nvSpPr>
          <p:cNvPr id="169" name="Google Shape;169;p17"/>
          <p:cNvSpPr txBox="1"/>
          <p:nvPr/>
        </p:nvSpPr>
        <p:spPr>
          <a:xfrm>
            <a:off x="3356725" y="4766475"/>
            <a:ext cx="3556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Lato"/>
                <a:ea typeface="Lato"/>
                <a:cs typeface="Lato"/>
                <a:sym typeface="Lato"/>
              </a:rPr>
              <a:t>Example of Multispectral vs Normal Camera</a:t>
            </a:r>
            <a:endParaRPr sz="800">
              <a:solidFill>
                <a:schemeClr val="lt1"/>
              </a:solidFill>
              <a:latin typeface="Lato"/>
              <a:ea typeface="Lato"/>
              <a:cs typeface="Lato"/>
              <a:sym typeface="Lato"/>
            </a:endParaRPr>
          </a:p>
        </p:txBody>
      </p:sp>
      <p:pic>
        <p:nvPicPr>
          <p:cNvPr id="170" name="Google Shape;170;p17"/>
          <p:cNvPicPr preferRelativeResize="0"/>
          <p:nvPr/>
        </p:nvPicPr>
        <p:blipFill>
          <a:blip r:embed="rId4">
            <a:alphaModFix/>
          </a:blip>
          <a:stretch>
            <a:fillRect/>
          </a:stretch>
        </p:blipFill>
        <p:spPr>
          <a:xfrm>
            <a:off x="6736650" y="393750"/>
            <a:ext cx="1901199" cy="1277550"/>
          </a:xfrm>
          <a:prstGeom prst="rect">
            <a:avLst/>
          </a:prstGeom>
          <a:noFill/>
          <a:ln>
            <a:noFill/>
          </a:ln>
        </p:spPr>
      </p:pic>
      <p:sp>
        <p:nvSpPr>
          <p:cNvPr id="171" name="Google Shape;171;p17"/>
          <p:cNvSpPr txBox="1"/>
          <p:nvPr/>
        </p:nvSpPr>
        <p:spPr>
          <a:xfrm>
            <a:off x="6736650" y="1671300"/>
            <a:ext cx="1901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Lato"/>
                <a:ea typeface="Lato"/>
                <a:cs typeface="Lato"/>
                <a:sym typeface="Lato"/>
              </a:rPr>
              <a:t>X650 Development Kit</a:t>
            </a:r>
            <a:endParaRPr sz="8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Drone Software</a:t>
            </a:r>
            <a:endParaRPr/>
          </a:p>
        </p:txBody>
      </p:sp>
      <p:sp>
        <p:nvSpPr>
          <p:cNvPr id="177" name="Google Shape;177;p18"/>
          <p:cNvSpPr txBox="1"/>
          <p:nvPr>
            <p:ph idx="1" type="body"/>
          </p:nvPr>
        </p:nvSpPr>
        <p:spPr>
          <a:xfrm>
            <a:off x="653150" y="889000"/>
            <a:ext cx="8490900" cy="1917000"/>
          </a:xfrm>
          <a:prstGeom prst="rect">
            <a:avLst/>
          </a:prstGeom>
        </p:spPr>
        <p:txBody>
          <a:bodyPr anchorCtr="0" anchor="t" bIns="91425" lIns="91425" spcFirstLastPara="1" rIns="91425" wrap="square" tIns="91425">
            <a:normAutofit fontScale="25000" lnSpcReduction="20000"/>
          </a:bodyPr>
          <a:lstStyle/>
          <a:p>
            <a:pPr indent="-311943" lvl="0" marL="457200" rtl="0" algn="l">
              <a:spcBef>
                <a:spcPts val="1200"/>
              </a:spcBef>
              <a:spcAft>
                <a:spcPts val="0"/>
              </a:spcAft>
              <a:buSzPct val="100000"/>
              <a:buChar char="●"/>
            </a:pPr>
            <a:r>
              <a:rPr lang="en" sz="5250"/>
              <a:t>We selected the Pixhawk 6X flight controller and Mission Planner ground station for managing the drone's software.</a:t>
            </a:r>
            <a:br>
              <a:rPr lang="en" sz="5250"/>
            </a:br>
            <a:endParaRPr sz="5250"/>
          </a:p>
          <a:p>
            <a:pPr indent="-311943" lvl="0" marL="457200" rtl="0" algn="l">
              <a:lnSpc>
                <a:spcPct val="200000"/>
              </a:lnSpc>
              <a:spcBef>
                <a:spcPts val="0"/>
              </a:spcBef>
              <a:spcAft>
                <a:spcPts val="0"/>
              </a:spcAft>
              <a:buSzPct val="100000"/>
              <a:buChar char="●"/>
            </a:pPr>
            <a:r>
              <a:rPr lang="en" sz="5250"/>
              <a:t>Precise calibration was performed for:  Accelerometer, GPS, Remote controller</a:t>
            </a:r>
            <a:endParaRPr sz="5250"/>
          </a:p>
          <a:p>
            <a:pPr indent="-311943" lvl="0" marL="457200" rtl="0" algn="l">
              <a:lnSpc>
                <a:spcPct val="200000"/>
              </a:lnSpc>
              <a:spcBef>
                <a:spcPts val="0"/>
              </a:spcBef>
              <a:spcAft>
                <a:spcPts val="0"/>
              </a:spcAft>
              <a:buSzPct val="100000"/>
              <a:buChar char="●"/>
            </a:pPr>
            <a:r>
              <a:rPr lang="en" sz="5250"/>
              <a:t>Fail-safe protection was enabled to ensure safety and stability during flight.</a:t>
            </a:r>
            <a:endParaRPr sz="5250"/>
          </a:p>
          <a:p>
            <a:pPr indent="-311943" lvl="0" marL="457200" rtl="0" algn="l">
              <a:lnSpc>
                <a:spcPct val="200000"/>
              </a:lnSpc>
              <a:spcBef>
                <a:spcPts val="0"/>
              </a:spcBef>
              <a:spcAft>
                <a:spcPts val="0"/>
              </a:spcAft>
              <a:buSzPct val="100000"/>
              <a:buChar char="●"/>
            </a:pPr>
            <a:r>
              <a:rPr lang="en" sz="5250"/>
              <a:t>Multiple flight modes were configured within the flight control system to accommodate various flight scenarios.</a:t>
            </a:r>
            <a:br>
              <a:rPr lang="en" sz="2500"/>
            </a:br>
            <a:endParaRPr sz="25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78" name="Google Shape;178;p18"/>
          <p:cNvPicPr preferRelativeResize="0"/>
          <p:nvPr/>
        </p:nvPicPr>
        <p:blipFill>
          <a:blip r:embed="rId3">
            <a:alphaModFix/>
          </a:blip>
          <a:stretch>
            <a:fillRect/>
          </a:stretch>
        </p:blipFill>
        <p:spPr>
          <a:xfrm>
            <a:off x="3964800" y="2716400"/>
            <a:ext cx="4084424" cy="2427112"/>
          </a:xfrm>
          <a:prstGeom prst="rect">
            <a:avLst/>
          </a:prstGeom>
          <a:noFill/>
          <a:ln>
            <a:noFill/>
          </a:ln>
        </p:spPr>
      </p:pic>
      <p:pic>
        <p:nvPicPr>
          <p:cNvPr id="179" name="Google Shape;179;p18"/>
          <p:cNvPicPr preferRelativeResize="0"/>
          <p:nvPr/>
        </p:nvPicPr>
        <p:blipFill>
          <a:blip r:embed="rId4">
            <a:alphaModFix/>
          </a:blip>
          <a:stretch>
            <a:fillRect/>
          </a:stretch>
        </p:blipFill>
        <p:spPr>
          <a:xfrm>
            <a:off x="1297500" y="2913947"/>
            <a:ext cx="2411575" cy="222955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Design Solutions and Choices</a:t>
            </a:r>
            <a:endParaRPr/>
          </a:p>
        </p:txBody>
      </p:sp>
      <p:sp>
        <p:nvSpPr>
          <p:cNvPr id="185" name="Google Shape;185;p19"/>
          <p:cNvSpPr txBox="1"/>
          <p:nvPr>
            <p:ph idx="1" type="body"/>
          </p:nvPr>
        </p:nvSpPr>
        <p:spPr>
          <a:xfrm>
            <a:off x="315925" y="1567550"/>
            <a:ext cx="4695000" cy="29112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Data Collection:</a:t>
            </a:r>
            <a:endParaRPr/>
          </a:p>
          <a:p>
            <a:pPr indent="-304958" lvl="0" marL="457200" rtl="0" algn="l">
              <a:spcBef>
                <a:spcPts val="1200"/>
              </a:spcBef>
              <a:spcAft>
                <a:spcPts val="0"/>
              </a:spcAft>
              <a:buSzPct val="100000"/>
              <a:buChar char="●"/>
            </a:pPr>
            <a:r>
              <a:rPr lang="en"/>
              <a:t>Dataset: ~3000 samples of vineyard multispectral imagery</a:t>
            </a:r>
            <a:endParaRPr/>
          </a:p>
          <a:p>
            <a:pPr indent="-304958" lvl="0" marL="457200" rtl="0" algn="l">
              <a:spcBef>
                <a:spcPts val="0"/>
              </a:spcBef>
              <a:spcAft>
                <a:spcPts val="0"/>
              </a:spcAft>
              <a:buSzPct val="100000"/>
              <a:buChar char="●"/>
            </a:pPr>
            <a:r>
              <a:rPr lang="en"/>
              <a:t>Image Processing: open-source tools such OpenCV for image processing and pyTorch for model training</a:t>
            </a:r>
            <a:endParaRPr/>
          </a:p>
          <a:p>
            <a:pPr indent="0" lvl="0" marL="0" rtl="0" algn="l">
              <a:spcBef>
                <a:spcPts val="1200"/>
              </a:spcBef>
              <a:spcAft>
                <a:spcPts val="0"/>
              </a:spcAft>
              <a:buNone/>
            </a:pPr>
            <a:r>
              <a:rPr lang="en"/>
              <a:t>Data Preparation:</a:t>
            </a:r>
            <a:endParaRPr/>
          </a:p>
          <a:p>
            <a:pPr indent="-304958" lvl="0" marL="457200" rtl="0" algn="l">
              <a:spcBef>
                <a:spcPts val="1200"/>
              </a:spcBef>
              <a:spcAft>
                <a:spcPts val="0"/>
              </a:spcAft>
              <a:buSzPct val="100000"/>
              <a:buChar char="●"/>
            </a:pPr>
            <a:r>
              <a:rPr lang="en"/>
              <a:t>Input: aligned multispectral images (Blue, Green, Red, NIR, RedEdge).</a:t>
            </a:r>
            <a:endParaRPr/>
          </a:p>
          <a:p>
            <a:pPr indent="-304958" lvl="0" marL="457200" rtl="0" algn="l">
              <a:spcBef>
                <a:spcPts val="0"/>
              </a:spcBef>
              <a:spcAft>
                <a:spcPts val="0"/>
              </a:spcAft>
              <a:buSzPct val="100000"/>
              <a:buChar char="●"/>
            </a:pPr>
            <a:r>
              <a:rPr lang="en"/>
              <a:t>Feature Engineering:</a:t>
            </a:r>
            <a:endParaRPr/>
          </a:p>
          <a:p>
            <a:pPr indent="-293211" lvl="1" marL="914400" rtl="0" algn="l">
              <a:spcBef>
                <a:spcPts val="0"/>
              </a:spcBef>
              <a:spcAft>
                <a:spcPts val="0"/>
              </a:spcAft>
              <a:buSzPct val="100000"/>
              <a:buChar char="○"/>
            </a:pPr>
            <a:r>
              <a:rPr lang="en"/>
              <a:t> Compute vegetation indices (NDVI and NDRE) from the Red, NIR, and RedEdge bands.</a:t>
            </a:r>
            <a:endParaRPr/>
          </a:p>
          <a:p>
            <a:pPr indent="-293211" lvl="1" marL="914400" rtl="0" algn="l">
              <a:spcBef>
                <a:spcPts val="0"/>
              </a:spcBef>
              <a:spcAft>
                <a:spcPts val="0"/>
              </a:spcAft>
              <a:buSzPct val="100000"/>
              <a:buChar char="○"/>
            </a:pPr>
            <a:r>
              <a:rPr lang="en"/>
              <a:t>Combine these indices with the original 5 bands to form a 7‐channel image.</a:t>
            </a:r>
            <a:endParaRPr/>
          </a:p>
        </p:txBody>
      </p:sp>
      <p:pic>
        <p:nvPicPr>
          <p:cNvPr id="186" name="Google Shape;186;p19"/>
          <p:cNvPicPr preferRelativeResize="0"/>
          <p:nvPr/>
        </p:nvPicPr>
        <p:blipFill>
          <a:blip r:embed="rId3">
            <a:alphaModFix/>
          </a:blip>
          <a:stretch>
            <a:fillRect/>
          </a:stretch>
        </p:blipFill>
        <p:spPr>
          <a:xfrm>
            <a:off x="5123875" y="2032350"/>
            <a:ext cx="3928025" cy="1981575"/>
          </a:xfrm>
          <a:prstGeom prst="rect">
            <a:avLst/>
          </a:prstGeom>
          <a:noFill/>
          <a:ln>
            <a:noFill/>
          </a:ln>
        </p:spPr>
      </p:pic>
      <p:sp>
        <p:nvSpPr>
          <p:cNvPr id="187" name="Google Shape;187;p19"/>
          <p:cNvSpPr txBox="1"/>
          <p:nvPr/>
        </p:nvSpPr>
        <p:spPr>
          <a:xfrm>
            <a:off x="6299700" y="4112850"/>
            <a:ext cx="2036700" cy="27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Lato"/>
                <a:ea typeface="Lato"/>
                <a:cs typeface="Lato"/>
                <a:sym typeface="Lato"/>
              </a:rPr>
              <a:t>Example of how a CNN works</a:t>
            </a:r>
            <a:endParaRPr sz="9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 Solutions and Choices</a:t>
            </a:r>
            <a:endParaRPr/>
          </a:p>
          <a:p>
            <a:pPr indent="0" lvl="0" marL="0" rtl="0" algn="l">
              <a:spcBef>
                <a:spcPts val="0"/>
              </a:spcBef>
              <a:spcAft>
                <a:spcPts val="0"/>
              </a:spcAft>
              <a:buNone/>
            </a:pPr>
            <a:r>
              <a:t/>
            </a:r>
            <a:endParaRPr/>
          </a:p>
        </p:txBody>
      </p:sp>
      <p:sp>
        <p:nvSpPr>
          <p:cNvPr id="193" name="Google Shape;193;p2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Architecture &amp; Training:</a:t>
            </a:r>
            <a:endParaRPr/>
          </a:p>
          <a:p>
            <a:pPr indent="-311150" lvl="0" marL="457200" rtl="0" algn="l">
              <a:spcBef>
                <a:spcPts val="1200"/>
              </a:spcBef>
              <a:spcAft>
                <a:spcPts val="0"/>
              </a:spcAft>
              <a:buSzPts val="1300"/>
              <a:buChar char="●"/>
            </a:pPr>
            <a:r>
              <a:rPr lang="en"/>
              <a:t>Network: A modified ResNet‐18 adapted to accept 7‐channel inputs</a:t>
            </a:r>
            <a:endParaRPr/>
          </a:p>
          <a:p>
            <a:pPr indent="-311150" lvl="0" marL="457200" rtl="0" algn="l">
              <a:spcBef>
                <a:spcPts val="0"/>
              </a:spcBef>
              <a:spcAft>
                <a:spcPts val="0"/>
              </a:spcAft>
              <a:buSzPts val="1300"/>
              <a:buChar char="●"/>
            </a:pPr>
            <a:r>
              <a:rPr lang="en"/>
              <a:t>Sequential pipeline:</a:t>
            </a:r>
            <a:endParaRPr/>
          </a:p>
          <a:p>
            <a:pPr indent="-298450" lvl="1" marL="914400" rtl="0" algn="l">
              <a:spcBef>
                <a:spcPts val="0"/>
              </a:spcBef>
              <a:spcAft>
                <a:spcPts val="0"/>
              </a:spcAft>
              <a:buSzPts val="1100"/>
              <a:buChar char="○"/>
            </a:pPr>
            <a:r>
              <a:rPr lang="en"/>
              <a:t>Vine Detection Model: Classifies tiles as vine or non‐vine.</a:t>
            </a:r>
            <a:endParaRPr/>
          </a:p>
          <a:p>
            <a:pPr indent="-298450" lvl="1" marL="914400" rtl="0" algn="l">
              <a:spcBef>
                <a:spcPts val="0"/>
              </a:spcBef>
              <a:spcAft>
                <a:spcPts val="0"/>
              </a:spcAft>
              <a:buSzPts val="1100"/>
              <a:buChar char="○"/>
            </a:pPr>
            <a:r>
              <a:rPr lang="en"/>
              <a:t>Disease Classifier: Operates on vine-positive tiles to classify them as diseased vs. healthy.</a:t>
            </a:r>
            <a:endParaRPr/>
          </a:p>
          <a:p>
            <a:pPr indent="0" lvl="0" marL="0" rtl="0" algn="l">
              <a:spcBef>
                <a:spcPts val="1200"/>
              </a:spcBef>
              <a:spcAft>
                <a:spcPts val="0"/>
              </a:spcAft>
              <a:buNone/>
            </a:pPr>
            <a:r>
              <a:rPr lang="en"/>
              <a:t>Evaluation and visualization:</a:t>
            </a:r>
            <a:endParaRPr/>
          </a:p>
          <a:p>
            <a:pPr indent="-311150" lvl="0" marL="457200" rtl="0" algn="l">
              <a:spcBef>
                <a:spcPts val="1200"/>
              </a:spcBef>
              <a:spcAft>
                <a:spcPts val="0"/>
              </a:spcAft>
              <a:buSzPts val="1300"/>
              <a:buChar char="●"/>
            </a:pPr>
            <a:r>
              <a:rPr lang="en"/>
              <a:t>Grad‐CAM is applied to the disease classifier to generate heat maps that highlight disease relevant regions.</a:t>
            </a:r>
            <a:endParaRPr/>
          </a:p>
          <a:p>
            <a:pPr indent="-311150" lvl="0" marL="457200" rtl="0" algn="l">
              <a:spcBef>
                <a:spcPts val="0"/>
              </a:spcBef>
              <a:spcAft>
                <a:spcPts val="0"/>
              </a:spcAft>
              <a:buSzPts val="1300"/>
              <a:buChar char="●"/>
            </a:pPr>
            <a:r>
              <a:rPr lang="en"/>
              <a:t>Bounding boxes are automatically extracted from the CAM output and applied to an rgb composite image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idx="1" type="body"/>
          </p:nvPr>
        </p:nvSpPr>
        <p:spPr>
          <a:xfrm>
            <a:off x="1804525" y="4024500"/>
            <a:ext cx="6024900" cy="881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Accuracy of 83.2% for the entire pipeline</a:t>
            </a:r>
            <a:endParaRPr/>
          </a:p>
        </p:txBody>
      </p:sp>
      <p:pic>
        <p:nvPicPr>
          <p:cNvPr id="199" name="Google Shape;199;p21"/>
          <p:cNvPicPr preferRelativeResize="0"/>
          <p:nvPr/>
        </p:nvPicPr>
        <p:blipFill rotWithShape="1">
          <a:blip r:embed="rId3">
            <a:alphaModFix/>
          </a:blip>
          <a:srcRect b="0" l="0" r="0" t="10658"/>
          <a:stretch/>
        </p:blipFill>
        <p:spPr>
          <a:xfrm>
            <a:off x="1804525" y="662575"/>
            <a:ext cx="6024849" cy="1384050"/>
          </a:xfrm>
          <a:prstGeom prst="rect">
            <a:avLst/>
          </a:prstGeom>
          <a:noFill/>
          <a:ln>
            <a:noFill/>
          </a:ln>
        </p:spPr>
      </p:pic>
      <p:pic>
        <p:nvPicPr>
          <p:cNvPr id="200" name="Google Shape;200;p21"/>
          <p:cNvPicPr preferRelativeResize="0"/>
          <p:nvPr/>
        </p:nvPicPr>
        <p:blipFill>
          <a:blip r:embed="rId4">
            <a:alphaModFix/>
          </a:blip>
          <a:stretch>
            <a:fillRect/>
          </a:stretch>
        </p:blipFill>
        <p:spPr>
          <a:xfrm>
            <a:off x="1804525" y="2297025"/>
            <a:ext cx="6024851" cy="1447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